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6"/>
    <p:sldMasterId id="214748367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Gill Sans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0C332E-12BF-4942-9E9E-3E04E9B0C6F5}">
  <a:tblStyle styleId="{880C332E-12BF-4942-9E9E-3E04E9B0C6F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C464890-78D4-4AD1-95E1-F9C855F23C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2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4.xml"/><Relationship Id="rId44" Type="http://schemas.openxmlformats.org/officeDocument/2006/relationships/font" Target="fonts/GillSans-regular.fntdata"/><Relationship Id="rId21" Type="http://schemas.openxmlformats.org/officeDocument/2006/relationships/slide" Target="slides/slide13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45" Type="http://schemas.openxmlformats.org/officeDocument/2006/relationships/font" Target="fonts/Gill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26T19:19:42.865">
    <p:pos x="6000" y="0"/>
    <p:text>Show overlay.  Make actual DFD
-Michael Felzan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b7dd6aea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1b7dd6ae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b7dd6aead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b7dd6aea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b7dd6aea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b7dd6aea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Irrigation involves applying the optimal amount of water to a crop field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Different crops have different root depths and abilities and tolerances for water. Irrigation amounts are adjusted for different crop types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we think of </a:t>
            </a:r>
            <a:r>
              <a:rPr lang="en" sz="1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soil water</a:t>
            </a:r>
            <a:r>
              <a:rPr lang="en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as a bucket, there are many variables acting as water inputs and outputs to//from that bucket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b7dd6aea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b7dd6aea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b7dd6aead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1b7dd6aea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27532e95e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227532e9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9373a13d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29373a13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7532e95e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227532e9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b7dd6aead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1b7dd6aea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b7dd6aead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1b7dd6aea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b7dd6aead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1b7dd6aea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b7dd6aead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1b7dd6aea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-Soils are conventionally broken down into discrete horizons, based on soil composition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-Horizons are not always at same depth intervals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5.jp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536475" y="1728788"/>
            <a:ext cx="56094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Sensitivity of Soil Water Holding Capacity to Methods of Spatial Interpolation</a:t>
            </a:r>
            <a:endParaRPr b="1" sz="2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1461" y="1127987"/>
            <a:ext cx="1856438" cy="14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7289" y="3051889"/>
            <a:ext cx="1624755" cy="963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536475" y="2907413"/>
            <a:ext cx="1745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9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Michael Felzan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241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Main Research Objectives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75699" y="1303175"/>
            <a:ext cx="4112251" cy="1727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14"/>
              <a:buNone/>
            </a:pP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 1.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b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Determine how SSURGO summarizes 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map unit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Available Water Storage (AWS) at their four reported depth intervals 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(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0-25cm, 0-50cm, 0-100cm, 0-150cm</a:t>
            </a: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);  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apply method to depth intervals of </a:t>
            </a:r>
            <a:b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0-12in, 12-24in, 24-36in, 36-48in </a:t>
            </a:r>
            <a:endParaRPr b="1"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34"/>
          <p:cNvSpPr txBox="1"/>
          <p:nvPr>
            <p:ph idx="2" type="body"/>
          </p:nvPr>
        </p:nvSpPr>
        <p:spPr>
          <a:xfrm>
            <a:off x="375700" y="3238775"/>
            <a:ext cx="39999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 2.</a:t>
            </a:r>
            <a:endParaRPr sz="13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Characterize </a:t>
            </a:r>
            <a:r>
              <a:rPr lang="en" sz="12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variability between spatial summarization methods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(Area Weighted Average; IDW; heuristics) for estimating </a:t>
            </a:r>
            <a:r>
              <a:rPr b="1"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field-level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AWS from map-unit-level AWS</a:t>
            </a:r>
            <a:endParaRPr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9775" y="2923050"/>
            <a:ext cx="4514227" cy="238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 rotWithShape="1">
          <a:blip r:embed="rId5">
            <a:alphaModFix/>
          </a:blip>
          <a:srcRect b="27419" l="24715" r="26049" t="29348"/>
          <a:stretch/>
        </p:blipFill>
        <p:spPr>
          <a:xfrm>
            <a:off x="4942424" y="1303187"/>
            <a:ext cx="3090852" cy="143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4"/>
          <p:cNvCxnSpPr/>
          <p:nvPr/>
        </p:nvCxnSpPr>
        <p:spPr>
          <a:xfrm>
            <a:off x="5754100" y="4066425"/>
            <a:ext cx="538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" name="Google Shape;198;p34"/>
          <p:cNvCxnSpPr/>
          <p:nvPr/>
        </p:nvCxnSpPr>
        <p:spPr>
          <a:xfrm>
            <a:off x="7237725" y="4066425"/>
            <a:ext cx="538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34"/>
          <p:cNvSpPr/>
          <p:nvPr/>
        </p:nvSpPr>
        <p:spPr>
          <a:xfrm>
            <a:off x="8033275" y="1484002"/>
            <a:ext cx="141822" cy="451923"/>
          </a:xfrm>
          <a:custGeom>
            <a:rect b="b" l="l" r="r" t="t"/>
            <a:pathLst>
              <a:path extrusionOk="0" h="27352" w="8438">
                <a:moveTo>
                  <a:pt x="0" y="0"/>
                </a:moveTo>
                <a:cubicBezTo>
                  <a:pt x="2127" y="0"/>
                  <a:pt x="4725" y="795"/>
                  <a:pt x="5820" y="2619"/>
                </a:cubicBezTo>
                <a:cubicBezTo>
                  <a:pt x="7168" y="4866"/>
                  <a:pt x="5098" y="7890"/>
                  <a:pt x="5529" y="10475"/>
                </a:cubicBezTo>
                <a:cubicBezTo>
                  <a:pt x="5707" y="11544"/>
                  <a:pt x="8438" y="10846"/>
                  <a:pt x="8438" y="11930"/>
                </a:cubicBezTo>
                <a:cubicBezTo>
                  <a:pt x="8438" y="13445"/>
                  <a:pt x="5050" y="13985"/>
                  <a:pt x="5529" y="15422"/>
                </a:cubicBezTo>
                <a:cubicBezTo>
                  <a:pt x="6402" y="18041"/>
                  <a:pt x="9019" y="20659"/>
                  <a:pt x="8147" y="23278"/>
                </a:cubicBezTo>
                <a:cubicBezTo>
                  <a:pt x="7473" y="25305"/>
                  <a:pt x="5227" y="26677"/>
                  <a:pt x="3201" y="2735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8175100" y="1484000"/>
            <a:ext cx="96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AWC</a:t>
            </a:r>
            <a:r>
              <a:rPr b="0" baseline="-2500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X1-X2 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241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Expected Outcomes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75700" y="1303175"/>
            <a:ext cx="39999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 1.</a:t>
            </a:r>
            <a:br>
              <a:rPr b="1"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p35"/>
          <p:cNvSpPr txBox="1"/>
          <p:nvPr>
            <p:ph idx="2" type="body"/>
          </p:nvPr>
        </p:nvSpPr>
        <p:spPr>
          <a:xfrm>
            <a:off x="318050" y="3294525"/>
            <a:ext cx="39999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3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 2.</a:t>
            </a:r>
            <a:endParaRPr sz="13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400" y="1432925"/>
            <a:ext cx="1165355" cy="120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984" y="1432925"/>
            <a:ext cx="1165355" cy="120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4319" y="1432925"/>
            <a:ext cx="1165355" cy="120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9670" y="1467266"/>
            <a:ext cx="1165355" cy="1209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2056466" y="2600830"/>
            <a:ext cx="6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0-12in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3131992" y="2600830"/>
            <a:ext cx="7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12-24in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5415487" y="2600830"/>
            <a:ext cx="7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36-48in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2873100" y="1070500"/>
            <a:ext cx="2697000" cy="338700"/>
          </a:xfrm>
          <a:prstGeom prst="rect">
            <a:avLst/>
          </a:prstGeom>
          <a:solidFill>
            <a:srgbClr val="92F3B7">
              <a:alpha val="23137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AWS estimates (min and max)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4273739" y="2600830"/>
            <a:ext cx="7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24-36in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217" name="Google Shape;217;p35"/>
          <p:cNvGraphicFramePr/>
          <p:nvPr/>
        </p:nvGraphicFramePr>
        <p:xfrm>
          <a:off x="1846850" y="34666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{880C332E-12BF-4942-9E9E-3E04E9B0C6F5}</a:tableStyleId>
              </a:tblPr>
              <a:tblGrid>
                <a:gridCol w="555475"/>
                <a:gridCol w="555475"/>
                <a:gridCol w="595700"/>
                <a:gridCol w="575000"/>
                <a:gridCol w="495825"/>
              </a:tblGrid>
              <a:tr h="547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ID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IDW AWS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Area Weighted AWS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&lt;Heuristic&gt;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AWS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Size (acres)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9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7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18" name="Google Shape;218;p35"/>
          <p:cNvGraphicFramePr/>
          <p:nvPr/>
        </p:nvGraphicFramePr>
        <p:xfrm>
          <a:off x="4940650" y="34181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{880C332E-12BF-4942-9E9E-3E04E9B0C6F5}</a:tableStyleId>
              </a:tblPr>
              <a:tblGrid>
                <a:gridCol w="555475"/>
                <a:gridCol w="555475"/>
                <a:gridCol w="595700"/>
                <a:gridCol w="575000"/>
                <a:gridCol w="495825"/>
              </a:tblGrid>
              <a:tr h="56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ID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IDW AWS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Area Weighted AWS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&lt;Heuristic&gt;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AWS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Size (acres)</a:t>
                      </a:r>
                      <a:endParaRPr b="1"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1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1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8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sz="6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19" name="Google Shape;219;p35"/>
          <p:cNvSpPr txBox="1"/>
          <p:nvPr/>
        </p:nvSpPr>
        <p:spPr>
          <a:xfrm>
            <a:off x="3269500" y="3196025"/>
            <a:ext cx="2697000" cy="338700"/>
          </a:xfrm>
          <a:prstGeom prst="rect">
            <a:avLst/>
          </a:prstGeom>
          <a:solidFill>
            <a:srgbClr val="92F3B7">
              <a:alpha val="23137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Amount of Variance between methods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2957791" y="4804805"/>
            <a:ext cx="917212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0-25cm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6006277" y="4804805"/>
            <a:ext cx="858161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0-50cm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8139678" y="4008280"/>
            <a:ext cx="6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  .  .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8684700" y="2098600"/>
            <a:ext cx="73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146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1. Input Data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27419" l="24715" r="26049" t="29348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1650" y="1348174"/>
            <a:ext cx="1656150" cy="2672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36"/>
          <p:cNvPicPr preferRelativeResize="0"/>
          <p:nvPr/>
        </p:nvPicPr>
        <p:blipFill rotWithShape="1">
          <a:blip r:embed="rId5">
            <a:alphaModFix/>
          </a:blip>
          <a:srcRect b="19124" l="3557" r="11732" t="10695"/>
          <a:stretch/>
        </p:blipFill>
        <p:spPr>
          <a:xfrm>
            <a:off x="5108939" y="1875705"/>
            <a:ext cx="3785585" cy="30428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11700" y="1614125"/>
            <a:ext cx="34548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➢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‘‘CHORIZON’ table within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gSSURGO</a:t>
            </a:r>
            <a:b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➢"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COMPONENT” table within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gSSURGO</a:t>
            </a:r>
            <a:br>
              <a:rPr lang="en" sz="1200">
                <a:solidFill>
                  <a:schemeClr val="dk1"/>
                </a:solidFill>
                <a:highlight>
                  <a:srgbClr val="FF0000"/>
                </a:highlight>
                <a:latin typeface="Gill Sans"/>
                <a:ea typeface="Gill Sans"/>
                <a:cs typeface="Gill Sans"/>
                <a:sym typeface="Gill Sans"/>
              </a:rPr>
            </a:br>
            <a:endParaRPr sz="1200">
              <a:solidFill>
                <a:schemeClr val="dk1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ill Sans"/>
              <a:buChar char="➢"/>
            </a:pPr>
            <a:r>
              <a:rPr i="1" lang="en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rPr>
              <a:t>(“MUGGATT” table within </a:t>
            </a:r>
            <a:r>
              <a:rPr b="1" i="1" lang="en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rPr>
              <a:t>gSSURGO)</a:t>
            </a:r>
            <a:endParaRPr i="1" sz="1200">
              <a:solidFill>
                <a:srgbClr val="666666"/>
              </a:solidFill>
              <a:highlight>
                <a:srgbClr val="FF00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5">
            <a:alphaModFix/>
          </a:blip>
          <a:srcRect b="65013" l="75267" r="19239" t="30519"/>
          <a:stretch/>
        </p:blipFill>
        <p:spPr>
          <a:xfrm>
            <a:off x="5741000" y="2597712"/>
            <a:ext cx="255252" cy="20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/>
        </p:nvSpPr>
        <p:spPr>
          <a:xfrm>
            <a:off x="8684700" y="1823225"/>
            <a:ext cx="73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146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1. Input Data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27419" l="24715" r="26049" t="29348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 rotWithShape="1">
          <a:blip r:embed="rId4">
            <a:alphaModFix/>
          </a:blip>
          <a:srcRect b="14162" l="0" r="0" t="32351"/>
          <a:stretch/>
        </p:blipFill>
        <p:spPr>
          <a:xfrm>
            <a:off x="1886525" y="719475"/>
            <a:ext cx="7079026" cy="456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 rotWithShape="1">
          <a:blip r:embed="rId4">
            <a:alphaModFix/>
          </a:blip>
          <a:srcRect b="68795" l="1540" r="75996" t="11921"/>
          <a:stretch/>
        </p:blipFill>
        <p:spPr>
          <a:xfrm>
            <a:off x="78075" y="1748550"/>
            <a:ext cx="1590126" cy="164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7"/>
          <p:cNvCxnSpPr/>
          <p:nvPr/>
        </p:nvCxnSpPr>
        <p:spPr>
          <a:xfrm flipH="1" rot="10800000">
            <a:off x="1261550" y="2737375"/>
            <a:ext cx="1385700" cy="8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 b="27419" l="24715" r="26049" t="29348"/>
          <a:stretch/>
        </p:blipFill>
        <p:spPr>
          <a:xfrm>
            <a:off x="938548" y="777501"/>
            <a:ext cx="6911549" cy="320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b="0" l="0" r="34988" t="0"/>
          <a:stretch/>
        </p:blipFill>
        <p:spPr>
          <a:xfrm>
            <a:off x="3282228" y="127743"/>
            <a:ext cx="1925109" cy="395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5576" y="127743"/>
            <a:ext cx="2708903" cy="490256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/>
          <p:nvPr/>
        </p:nvSpPr>
        <p:spPr>
          <a:xfrm>
            <a:off x="3481860" y="291413"/>
            <a:ext cx="2552700" cy="4165600"/>
          </a:xfrm>
          <a:custGeom>
            <a:rect b="b" l="l" r="r" t="t"/>
            <a:pathLst>
              <a:path extrusionOk="0" h="4051300" w="2425700">
                <a:moveTo>
                  <a:pt x="0" y="3759200"/>
                </a:moveTo>
                <a:cubicBezTo>
                  <a:pt x="12700" y="3788833"/>
                  <a:pt x="18756" y="3822308"/>
                  <a:pt x="38100" y="3848100"/>
                </a:cubicBezTo>
                <a:cubicBezTo>
                  <a:pt x="46132" y="3858810"/>
                  <a:pt x="65747" y="3852437"/>
                  <a:pt x="76200" y="3860800"/>
                </a:cubicBezTo>
                <a:cubicBezTo>
                  <a:pt x="88119" y="3870335"/>
                  <a:pt x="89681" y="3889365"/>
                  <a:pt x="101600" y="3898900"/>
                </a:cubicBezTo>
                <a:cubicBezTo>
                  <a:pt x="112053" y="3907263"/>
                  <a:pt x="127998" y="3905099"/>
                  <a:pt x="139700" y="3911600"/>
                </a:cubicBezTo>
                <a:cubicBezTo>
                  <a:pt x="166385" y="3926425"/>
                  <a:pt x="186940" y="3952747"/>
                  <a:pt x="215900" y="3962400"/>
                </a:cubicBezTo>
                <a:lnTo>
                  <a:pt x="368300" y="4013200"/>
                </a:lnTo>
                <a:lnTo>
                  <a:pt x="406400" y="4025900"/>
                </a:lnTo>
                <a:cubicBezTo>
                  <a:pt x="419100" y="4030133"/>
                  <a:pt x="431373" y="4035975"/>
                  <a:pt x="444500" y="4038600"/>
                </a:cubicBezTo>
                <a:lnTo>
                  <a:pt x="508000" y="4051300"/>
                </a:lnTo>
                <a:lnTo>
                  <a:pt x="1295400" y="4038600"/>
                </a:lnTo>
                <a:cubicBezTo>
                  <a:pt x="1329516" y="4037625"/>
                  <a:pt x="1363627" y="4033051"/>
                  <a:pt x="1397000" y="4025900"/>
                </a:cubicBezTo>
                <a:cubicBezTo>
                  <a:pt x="1511677" y="4001326"/>
                  <a:pt x="1437243" y="4012129"/>
                  <a:pt x="1511300" y="3975100"/>
                </a:cubicBezTo>
                <a:cubicBezTo>
                  <a:pt x="1523274" y="3969113"/>
                  <a:pt x="1537426" y="3968387"/>
                  <a:pt x="1549400" y="3962400"/>
                </a:cubicBezTo>
                <a:cubicBezTo>
                  <a:pt x="1670155" y="3902023"/>
                  <a:pt x="1467111" y="3977130"/>
                  <a:pt x="1663700" y="3911600"/>
                </a:cubicBezTo>
                <a:cubicBezTo>
                  <a:pt x="1786342" y="3870719"/>
                  <a:pt x="1595666" y="3936274"/>
                  <a:pt x="1752600" y="3873500"/>
                </a:cubicBezTo>
                <a:cubicBezTo>
                  <a:pt x="1777459" y="3863556"/>
                  <a:pt x="1828800" y="3848100"/>
                  <a:pt x="1828800" y="3848100"/>
                </a:cubicBezTo>
                <a:lnTo>
                  <a:pt x="1905000" y="3733800"/>
                </a:lnTo>
                <a:cubicBezTo>
                  <a:pt x="1913467" y="3721100"/>
                  <a:pt x="1919607" y="3706493"/>
                  <a:pt x="1930400" y="3695700"/>
                </a:cubicBezTo>
                <a:lnTo>
                  <a:pt x="1968500" y="3657600"/>
                </a:lnTo>
                <a:cubicBezTo>
                  <a:pt x="1991785" y="3587746"/>
                  <a:pt x="1967209" y="3650334"/>
                  <a:pt x="2006600" y="3581400"/>
                </a:cubicBezTo>
                <a:cubicBezTo>
                  <a:pt x="2015993" y="3564962"/>
                  <a:pt x="2022607" y="3547038"/>
                  <a:pt x="2032000" y="3530600"/>
                </a:cubicBezTo>
                <a:cubicBezTo>
                  <a:pt x="2039573" y="3517348"/>
                  <a:pt x="2051201" y="3506448"/>
                  <a:pt x="2057400" y="3492500"/>
                </a:cubicBezTo>
                <a:cubicBezTo>
                  <a:pt x="2090015" y="3419116"/>
                  <a:pt x="2081292" y="3395423"/>
                  <a:pt x="2108200" y="3314700"/>
                </a:cubicBezTo>
                <a:cubicBezTo>
                  <a:pt x="2116667" y="3289300"/>
                  <a:pt x="2129198" y="3264910"/>
                  <a:pt x="2133600" y="3238500"/>
                </a:cubicBezTo>
                <a:cubicBezTo>
                  <a:pt x="2162549" y="3064808"/>
                  <a:pt x="2148900" y="3136601"/>
                  <a:pt x="2171700" y="3022600"/>
                </a:cubicBezTo>
                <a:cubicBezTo>
                  <a:pt x="2167467" y="2857500"/>
                  <a:pt x="2166673" y="2692276"/>
                  <a:pt x="2159000" y="2527300"/>
                </a:cubicBezTo>
                <a:cubicBezTo>
                  <a:pt x="2158189" y="2509864"/>
                  <a:pt x="2151316" y="2493218"/>
                  <a:pt x="2146300" y="2476500"/>
                </a:cubicBezTo>
                <a:cubicBezTo>
                  <a:pt x="2099921" y="2321902"/>
                  <a:pt x="2137472" y="2466589"/>
                  <a:pt x="2108200" y="2349500"/>
                </a:cubicBezTo>
                <a:cubicBezTo>
                  <a:pt x="2103967" y="2294467"/>
                  <a:pt x="2098839" y="2239495"/>
                  <a:pt x="2095500" y="2184400"/>
                </a:cubicBezTo>
                <a:cubicBezTo>
                  <a:pt x="2076075" y="1863895"/>
                  <a:pt x="2096635" y="2027247"/>
                  <a:pt x="2070100" y="1841500"/>
                </a:cubicBezTo>
                <a:cubicBezTo>
                  <a:pt x="2065867" y="1769533"/>
                  <a:pt x="2060829" y="1697609"/>
                  <a:pt x="2057400" y="1625600"/>
                </a:cubicBezTo>
                <a:cubicBezTo>
                  <a:pt x="2052362" y="1519802"/>
                  <a:pt x="2051519" y="1413798"/>
                  <a:pt x="2044700" y="1308100"/>
                </a:cubicBezTo>
                <a:cubicBezTo>
                  <a:pt x="2043042" y="1282403"/>
                  <a:pt x="2035642" y="1257392"/>
                  <a:pt x="2032000" y="1231900"/>
                </a:cubicBezTo>
                <a:cubicBezTo>
                  <a:pt x="2027173" y="1198113"/>
                  <a:pt x="2023533" y="1164167"/>
                  <a:pt x="2019300" y="1130300"/>
                </a:cubicBezTo>
                <a:cubicBezTo>
                  <a:pt x="2023533" y="994833"/>
                  <a:pt x="2025059" y="859255"/>
                  <a:pt x="2032000" y="723900"/>
                </a:cubicBezTo>
                <a:cubicBezTo>
                  <a:pt x="2035669" y="652352"/>
                  <a:pt x="2044145" y="643847"/>
                  <a:pt x="2057400" y="584200"/>
                </a:cubicBezTo>
                <a:cubicBezTo>
                  <a:pt x="2062083" y="563128"/>
                  <a:pt x="2064865" y="541641"/>
                  <a:pt x="2070100" y="520700"/>
                </a:cubicBezTo>
                <a:cubicBezTo>
                  <a:pt x="2073347" y="507713"/>
                  <a:pt x="2079896" y="495668"/>
                  <a:pt x="2082800" y="482600"/>
                </a:cubicBezTo>
                <a:cubicBezTo>
                  <a:pt x="2092322" y="439750"/>
                  <a:pt x="2095238" y="368693"/>
                  <a:pt x="2120900" y="330200"/>
                </a:cubicBezTo>
                <a:cubicBezTo>
                  <a:pt x="2129367" y="317500"/>
                  <a:pt x="2136159" y="303508"/>
                  <a:pt x="2146300" y="292100"/>
                </a:cubicBezTo>
                <a:cubicBezTo>
                  <a:pt x="2170165" y="265252"/>
                  <a:pt x="2202575" y="245788"/>
                  <a:pt x="2222500" y="215900"/>
                </a:cubicBezTo>
                <a:lnTo>
                  <a:pt x="2273300" y="139700"/>
                </a:lnTo>
                <a:cubicBezTo>
                  <a:pt x="2281767" y="127000"/>
                  <a:pt x="2287907" y="112393"/>
                  <a:pt x="2298700" y="101600"/>
                </a:cubicBezTo>
                <a:cubicBezTo>
                  <a:pt x="2311400" y="88900"/>
                  <a:pt x="2325302" y="77298"/>
                  <a:pt x="2336800" y="63500"/>
                </a:cubicBezTo>
                <a:cubicBezTo>
                  <a:pt x="2346571" y="51774"/>
                  <a:pt x="2350281" y="34935"/>
                  <a:pt x="2362200" y="25400"/>
                </a:cubicBezTo>
                <a:cubicBezTo>
                  <a:pt x="2372653" y="17037"/>
                  <a:pt x="2387871" y="17672"/>
                  <a:pt x="2400300" y="12700"/>
                </a:cubicBezTo>
                <a:cubicBezTo>
                  <a:pt x="2409089" y="9184"/>
                  <a:pt x="2417233" y="4233"/>
                  <a:pt x="2425700" y="0"/>
                </a:cubicBezTo>
              </a:path>
            </a:pathLst>
          </a:cu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582751" y="1759430"/>
            <a:ext cx="17331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Map Unit Polygons</a:t>
            </a:r>
            <a:endParaRPr/>
          </a:p>
        </p:txBody>
      </p:sp>
      <p:sp>
        <p:nvSpPr>
          <p:cNvPr id="257" name="Google Shape;257;p39"/>
          <p:cNvSpPr txBox="1"/>
          <p:nvPr/>
        </p:nvSpPr>
        <p:spPr>
          <a:xfrm>
            <a:off x="582749" y="2952118"/>
            <a:ext cx="17331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rgbClr val="FF40FF"/>
                </a:solidFill>
                <a:latin typeface="Gill Sans"/>
                <a:ea typeface="Gill Sans"/>
                <a:cs typeface="Gill Sans"/>
                <a:sym typeface="Gill Sans"/>
              </a:rPr>
              <a:t>Components</a:t>
            </a:r>
            <a:endParaRPr/>
          </a:p>
        </p:txBody>
      </p:sp>
      <p:sp>
        <p:nvSpPr>
          <p:cNvPr id="258" name="Google Shape;258;p39"/>
          <p:cNvSpPr txBox="1"/>
          <p:nvPr/>
        </p:nvSpPr>
        <p:spPr>
          <a:xfrm>
            <a:off x="582749" y="4149236"/>
            <a:ext cx="17331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Horizons</a:t>
            </a:r>
            <a:endParaRPr/>
          </a:p>
        </p:txBody>
      </p:sp>
      <p:cxnSp>
        <p:nvCxnSpPr>
          <p:cNvPr id="259" name="Google Shape;259;p39"/>
          <p:cNvCxnSpPr>
            <a:stCxn id="256" idx="2"/>
            <a:endCxn id="257" idx="0"/>
          </p:cNvCxnSpPr>
          <p:nvPr/>
        </p:nvCxnSpPr>
        <p:spPr>
          <a:xfrm>
            <a:off x="1449305" y="2067207"/>
            <a:ext cx="0" cy="885000"/>
          </a:xfrm>
          <a:prstGeom prst="straightConnector1">
            <a:avLst/>
          </a:prstGeom>
          <a:noFill/>
          <a:ln cap="flat" cmpd="sng" w="666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0" name="Google Shape;260;p39"/>
          <p:cNvCxnSpPr/>
          <p:nvPr/>
        </p:nvCxnSpPr>
        <p:spPr>
          <a:xfrm flipH="1">
            <a:off x="1449300" y="3297746"/>
            <a:ext cx="2" cy="884911"/>
          </a:xfrm>
          <a:prstGeom prst="straightConnector1">
            <a:avLst/>
          </a:prstGeom>
          <a:noFill/>
          <a:ln cap="flat" cmpd="sng" w="666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1" name="Google Shape;261;p39"/>
          <p:cNvSpPr txBox="1"/>
          <p:nvPr/>
        </p:nvSpPr>
        <p:spPr>
          <a:xfrm>
            <a:off x="471233" y="432209"/>
            <a:ext cx="228323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Joining SSURGO Data Tables</a:t>
            </a:r>
            <a:endParaRPr/>
          </a:p>
        </p:txBody>
      </p:sp>
      <p:sp>
        <p:nvSpPr>
          <p:cNvPr id="262" name="Google Shape;262;p39"/>
          <p:cNvSpPr txBox="1"/>
          <p:nvPr/>
        </p:nvSpPr>
        <p:spPr>
          <a:xfrm>
            <a:off x="1158152" y="2275156"/>
            <a:ext cx="775950" cy="261610"/>
          </a:xfrm>
          <a:prstGeom prst="rect">
            <a:avLst/>
          </a:prstGeom>
          <a:solidFill>
            <a:srgbClr val="F5FEF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One::Many</a:t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637287" y="2275156"/>
            <a:ext cx="1624026" cy="261610"/>
          </a:xfrm>
          <a:prstGeom prst="rect">
            <a:avLst/>
          </a:prstGeom>
          <a:solidFill>
            <a:srgbClr val="F5FEF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One::Many on “MUKEY</a:t>
            </a:r>
            <a:endParaRPr/>
          </a:p>
        </p:txBody>
      </p:sp>
      <p:sp>
        <p:nvSpPr>
          <p:cNvPr id="264" name="Google Shape;264;p39"/>
          <p:cNvSpPr txBox="1"/>
          <p:nvPr/>
        </p:nvSpPr>
        <p:spPr>
          <a:xfrm>
            <a:off x="698527" y="3544442"/>
            <a:ext cx="1501546" cy="261610"/>
          </a:xfrm>
          <a:prstGeom prst="rect">
            <a:avLst/>
          </a:prstGeom>
          <a:solidFill>
            <a:srgbClr val="F5FEF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One::Many on “COKEY”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80" y="230124"/>
            <a:ext cx="3420064" cy="460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3523" y="230124"/>
            <a:ext cx="3284667" cy="196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 rotWithShape="1">
          <a:blip r:embed="rId5">
            <a:alphaModFix/>
          </a:blip>
          <a:srcRect b="27419" l="24715" r="26049" t="29348"/>
          <a:stretch/>
        </p:blipFill>
        <p:spPr>
          <a:xfrm>
            <a:off x="4539100" y="3104575"/>
            <a:ext cx="3780552" cy="1873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3871125" y="2382625"/>
            <a:ext cx="5116500" cy="646500"/>
          </a:xfrm>
          <a:prstGeom prst="rect">
            <a:avLst/>
          </a:prstGeom>
          <a:solidFill>
            <a:srgbClr val="F5FEF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(Capturing correct thickness of horizons which fall on bottom edge of depth interval)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146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1. Outcomes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27419" l="24715" r="26049" t="29348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2244" y="874077"/>
            <a:ext cx="6364158" cy="394247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/>
        </p:nvSpPr>
        <p:spPr>
          <a:xfrm>
            <a:off x="1515272" y="981217"/>
            <a:ext cx="6113455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Correlation between script-calculated and SSURGO’s pre-aggregated AWC values at 0-25cm soil depth</a:t>
            </a:r>
            <a:endParaRPr/>
          </a:p>
        </p:txBody>
      </p:sp>
      <p:sp>
        <p:nvSpPr>
          <p:cNvPr id="281" name="Google Shape;281;p41"/>
          <p:cNvSpPr txBox="1"/>
          <p:nvPr/>
        </p:nvSpPr>
        <p:spPr>
          <a:xfrm rot="-5400000">
            <a:off x="784462" y="2822581"/>
            <a:ext cx="1723227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Script-calculated</a:t>
            </a: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3840082" y="4438021"/>
            <a:ext cx="1723227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Pre-aggregated values</a:t>
            </a:r>
            <a:endParaRPr/>
          </a:p>
        </p:txBody>
      </p:sp>
      <p:sp>
        <p:nvSpPr>
          <p:cNvPr id="283" name="Google Shape;283;p41"/>
          <p:cNvSpPr txBox="1"/>
          <p:nvPr/>
        </p:nvSpPr>
        <p:spPr>
          <a:xfrm>
            <a:off x="3579805" y="2532505"/>
            <a:ext cx="9921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1" baseline="30000" i="0" lang="en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1" i="0" lang="en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= .998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 rotWithShape="1">
          <a:blip r:embed="rId3">
            <a:alphaModFix/>
          </a:blip>
          <a:srcRect b="27422" l="24716" r="26046" t="29345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790" y="152400"/>
            <a:ext cx="33404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75" y="846500"/>
            <a:ext cx="7460649" cy="39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 rotWithShape="1">
          <a:blip r:embed="rId4">
            <a:alphaModFix/>
          </a:blip>
          <a:srcRect b="27422" l="24716" r="26046" t="29345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3"/>
          <p:cNvSpPr txBox="1"/>
          <p:nvPr/>
        </p:nvSpPr>
        <p:spPr>
          <a:xfrm>
            <a:off x="1750500" y="145500"/>
            <a:ext cx="564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SSURGO’s </a:t>
            </a:r>
            <a:r>
              <a:rPr b="1" i="1" lang="en" sz="2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Create Soil Map</a:t>
            </a:r>
            <a:r>
              <a:rPr b="1" lang="en" sz="2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Tool</a:t>
            </a:r>
            <a:endParaRPr b="1" sz="2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24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Irrigation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813" y="1213675"/>
            <a:ext cx="4554977" cy="32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/>
          <p:nvPr/>
        </p:nvSpPr>
        <p:spPr>
          <a:xfrm>
            <a:off x="3588025" y="1250149"/>
            <a:ext cx="1050600" cy="2553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6600000" dist="19050">
              <a:srgbClr val="0000FF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819"/>
          </a:srgbClr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4"/>
          <p:cNvPicPr preferRelativeResize="0"/>
          <p:nvPr/>
        </p:nvPicPr>
        <p:blipFill rotWithShape="1">
          <a:blip r:embed="rId3">
            <a:alphaModFix/>
          </a:blip>
          <a:srcRect b="27422" l="24716" r="26046" t="29345"/>
          <a:stretch/>
        </p:blipFill>
        <p:spPr>
          <a:xfrm>
            <a:off x="182062" y="191200"/>
            <a:ext cx="963528" cy="4474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2" name="Google Shape;302;p44"/>
          <p:cNvGraphicFramePr/>
          <p:nvPr/>
        </p:nvGraphicFramePr>
        <p:xfrm>
          <a:off x="1689425" y="155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{5C464890-78D4-4AD1-95E1-F9C855F23C27}</a:tableStyleId>
              </a:tblPr>
              <a:tblGrid>
                <a:gridCol w="2882575"/>
                <a:gridCol w="2882575"/>
              </a:tblGrid>
              <a:tr h="44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Inches</a:t>
                      </a:r>
                      <a:endParaRPr b="1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Centimeters</a:t>
                      </a:r>
                      <a:endParaRPr b="1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</a:tr>
              <a:tr h="44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0in - 12in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0cm - 38cm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</a:tr>
              <a:tr h="44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12in - 24in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38cm - 61cm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</a:tr>
              <a:tr h="44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24in - 36in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61cm - 91cm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</a:tr>
              <a:tr h="44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36in - 48in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91cm - 122cm</a:t>
                      </a:r>
                      <a:endParaRPr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3" name="Google Shape;303;p44"/>
          <p:cNvSpPr txBox="1"/>
          <p:nvPr/>
        </p:nvSpPr>
        <p:spPr>
          <a:xfrm>
            <a:off x="1750500" y="568075"/>
            <a:ext cx="564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Four Depth Intervals in Question:</a:t>
            </a:r>
            <a:endParaRPr b="1" sz="2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00" y="282063"/>
            <a:ext cx="2327601" cy="234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325" y="2622975"/>
            <a:ext cx="1965175" cy="19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1851" y="2696437"/>
            <a:ext cx="2327600" cy="2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675" y="2726062"/>
            <a:ext cx="2259724" cy="22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299" y="282063"/>
            <a:ext cx="2376700" cy="23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5"/>
          <p:cNvSpPr txBox="1"/>
          <p:nvPr/>
        </p:nvSpPr>
        <p:spPr>
          <a:xfrm>
            <a:off x="6060975" y="598325"/>
            <a:ext cx="2834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ill Sans"/>
                <a:ea typeface="Gill Sans"/>
                <a:cs typeface="Gill Sans"/>
                <a:sym typeface="Gill Sans"/>
              </a:rPr>
              <a:t>Available Water Storage at Four Depth Intervals </a:t>
            </a:r>
            <a:r>
              <a:rPr lang="en" sz="1700">
                <a:latin typeface="Gill Sans"/>
                <a:ea typeface="Gill Sans"/>
                <a:cs typeface="Gill Sans"/>
                <a:sym typeface="Gill Sans"/>
              </a:rPr>
              <a:t>(Ottertail County)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4" name="Google Shape;314;p45"/>
          <p:cNvSpPr txBox="1"/>
          <p:nvPr/>
        </p:nvSpPr>
        <p:spPr>
          <a:xfrm>
            <a:off x="1814175" y="736625"/>
            <a:ext cx="132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AWS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0cm - 38cm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"/>
          <p:cNvSpPr txBox="1"/>
          <p:nvPr/>
        </p:nvSpPr>
        <p:spPr>
          <a:xfrm>
            <a:off x="4327025" y="736625"/>
            <a:ext cx="132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AWS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38cm - 61cm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"/>
          <p:cNvSpPr txBox="1"/>
          <p:nvPr/>
        </p:nvSpPr>
        <p:spPr>
          <a:xfrm>
            <a:off x="1814175" y="3156700"/>
            <a:ext cx="132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AWS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61cm - 91cm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5"/>
          <p:cNvSpPr txBox="1"/>
          <p:nvPr/>
        </p:nvSpPr>
        <p:spPr>
          <a:xfrm>
            <a:off x="4212525" y="3156700"/>
            <a:ext cx="166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AWS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91cm - 122cm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500" y="372750"/>
            <a:ext cx="6917002" cy="418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46"/>
          <p:cNvCxnSpPr/>
          <p:nvPr/>
        </p:nvCxnSpPr>
        <p:spPr>
          <a:xfrm>
            <a:off x="3109275" y="2442575"/>
            <a:ext cx="621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4" name="Google Shape;324;p46"/>
          <p:cNvCxnSpPr/>
          <p:nvPr/>
        </p:nvCxnSpPr>
        <p:spPr>
          <a:xfrm>
            <a:off x="5136075" y="2442575"/>
            <a:ext cx="621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340800" y="161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2. Expected Outcomes</a:t>
            </a:r>
            <a:endParaRPr/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196725" y="1434575"/>
            <a:ext cx="341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Understanding how different algorithms for summarizing MUkey polygons to parcel geometries vary AWS calculations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Understanding role of spatial variation within parcels in these categories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Understanding how these calculations may be influenced by soil depth interval.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Google Shape;331;p47"/>
          <p:cNvSpPr txBox="1"/>
          <p:nvPr/>
        </p:nvSpPr>
        <p:spPr>
          <a:xfrm>
            <a:off x="4268100" y="3593775"/>
            <a:ext cx="2082900" cy="492600"/>
          </a:xfrm>
          <a:prstGeom prst="rect">
            <a:avLst/>
          </a:prstGeom>
          <a:solidFill>
            <a:srgbClr val="92F3B7">
              <a:alpha val="2314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Total variance 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between algorithms = 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332" name="Google Shape;332;p47"/>
          <p:cNvGraphicFramePr/>
          <p:nvPr/>
        </p:nvGraphicFramePr>
        <p:xfrm>
          <a:off x="3907500" y="1517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{880C332E-12BF-4942-9E9E-3E04E9B0C6F5}</a:tableStyleId>
              </a:tblPr>
              <a:tblGrid>
                <a:gridCol w="488700"/>
                <a:gridCol w="488700"/>
                <a:gridCol w="488700"/>
                <a:gridCol w="488700"/>
                <a:gridCol w="488700"/>
              </a:tblGrid>
              <a:tr h="50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IDW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AWA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(Heur-istic)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Size (acres)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1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1 AWS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4.55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6.82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4.71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220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2 AWS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3.45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4.55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8.90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3000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6.811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7.9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4.32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610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333" name="Google Shape;333;p47"/>
          <p:cNvGraphicFramePr/>
          <p:nvPr/>
        </p:nvGraphicFramePr>
        <p:xfrm>
          <a:off x="6546075" y="1517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{880C332E-12BF-4942-9E9E-3E04E9B0C6F5}</a:tableStyleId>
              </a:tblPr>
              <a:tblGrid>
                <a:gridCol w="488700"/>
                <a:gridCol w="488700"/>
                <a:gridCol w="488700"/>
                <a:gridCol w="488700"/>
                <a:gridCol w="488700"/>
              </a:tblGrid>
              <a:tr h="50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IDW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AWA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(Heur-istic)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Size (acres)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6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1 AWS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2.75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4.36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5.62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160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Parcel 2 AWS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4.1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5.24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4.39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2880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…</a:t>
                      </a:r>
                      <a:endParaRPr b="1"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6.31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8.9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7.94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520</a:t>
                      </a:r>
                      <a:endParaRPr sz="7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34" name="Google Shape;334;p47"/>
          <p:cNvSpPr txBox="1"/>
          <p:nvPr/>
        </p:nvSpPr>
        <p:spPr>
          <a:xfrm>
            <a:off x="4163700" y="1198295"/>
            <a:ext cx="19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0-25cm soil depth</a:t>
            </a:r>
            <a:endParaRPr b="1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5" name="Google Shape;335;p47"/>
          <p:cNvSpPr txBox="1"/>
          <p:nvPr/>
        </p:nvSpPr>
        <p:spPr>
          <a:xfrm>
            <a:off x="6857875" y="1198295"/>
            <a:ext cx="18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0-50cm soil depth</a:t>
            </a:r>
            <a:endParaRPr b="1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4268100" y="4258000"/>
            <a:ext cx="2082900" cy="646500"/>
          </a:xfrm>
          <a:prstGeom prst="rect">
            <a:avLst/>
          </a:prstGeom>
          <a:solidFill>
            <a:srgbClr val="92F3B7">
              <a:alpha val="2314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Total variance within categories from spatial variation in plot size= 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6546075" y="3780850"/>
            <a:ext cx="2082900" cy="800400"/>
          </a:xfrm>
          <a:prstGeom prst="rect">
            <a:avLst/>
          </a:prstGeom>
          <a:solidFill>
            <a:srgbClr val="92F3B7">
              <a:alpha val="2314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Total variance within algorithm/size categories caused by variations in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depth = </a:t>
            </a:r>
            <a:endParaRPr b="1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8" name="Google Shape;33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311700" y="146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2. Input Data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4" name="Google Shape;344;p48"/>
          <p:cNvSpPr txBox="1"/>
          <p:nvPr>
            <p:ph idx="1" type="body"/>
          </p:nvPr>
        </p:nvSpPr>
        <p:spPr>
          <a:xfrm>
            <a:off x="204775" y="1548900"/>
            <a:ext cx="3335700" cy="27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gSSURGO dataset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Available Water Storage 0-25cm; 0-50cm; 0-100cm; 0-150cm (‘MUGGATT’ table)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MN (Statewide) County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Parcel Dataset</a:t>
            </a:r>
            <a:endParaRPr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5" name="Google Shape;3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100" y="1179937"/>
            <a:ext cx="2750349" cy="2268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7000" y="3611125"/>
            <a:ext cx="5400924" cy="134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5600" y="1870912"/>
            <a:ext cx="1913400" cy="1401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48"/>
          <p:cNvSpPr txBox="1"/>
          <p:nvPr/>
        </p:nvSpPr>
        <p:spPr>
          <a:xfrm>
            <a:off x="8170333" y="2796093"/>
            <a:ext cx="7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10km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340800" y="161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2. Methodology</a:t>
            </a:r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50" y="1809433"/>
            <a:ext cx="2482074" cy="23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700" y="1227350"/>
            <a:ext cx="3360601" cy="31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8225" y="1734608"/>
            <a:ext cx="2482074" cy="233106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9"/>
          <p:cNvSpPr txBox="1"/>
          <p:nvPr/>
        </p:nvSpPr>
        <p:spPr>
          <a:xfrm>
            <a:off x="2211975" y="2163538"/>
            <a:ext cx="1099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∩</a:t>
            </a:r>
            <a:r>
              <a:rPr b="1" lang="en" sz="34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800"/>
          </a:p>
        </p:txBody>
      </p:sp>
      <p:sp>
        <p:nvSpPr>
          <p:cNvPr id="360" name="Google Shape;360;p49"/>
          <p:cNvSpPr txBox="1"/>
          <p:nvPr/>
        </p:nvSpPr>
        <p:spPr>
          <a:xfrm>
            <a:off x="4903400" y="2163550"/>
            <a:ext cx="1099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b="1" lang="en" sz="34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50" y="1623270"/>
            <a:ext cx="2482074" cy="23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 rotWithShape="1">
          <a:blip r:embed="rId4">
            <a:alphaModFix/>
          </a:blip>
          <a:srcRect b="0" l="2704" r="0" t="0"/>
          <a:stretch/>
        </p:blipFill>
        <p:spPr>
          <a:xfrm>
            <a:off x="5824075" y="1628075"/>
            <a:ext cx="2401093" cy="231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4250" y="1623275"/>
            <a:ext cx="2472093" cy="2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0"/>
          <p:cNvSpPr txBox="1"/>
          <p:nvPr/>
        </p:nvSpPr>
        <p:spPr>
          <a:xfrm>
            <a:off x="2211975" y="2163538"/>
            <a:ext cx="1099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∩</a:t>
            </a:r>
            <a:r>
              <a:rPr b="1" lang="en" sz="34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800"/>
          </a:p>
        </p:txBody>
      </p:sp>
      <p:sp>
        <p:nvSpPr>
          <p:cNvPr id="369" name="Google Shape;369;p50"/>
          <p:cNvSpPr txBox="1"/>
          <p:nvPr/>
        </p:nvSpPr>
        <p:spPr>
          <a:xfrm>
            <a:off x="5052850" y="2163550"/>
            <a:ext cx="1099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b="1" lang="en" sz="34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50" y="834950"/>
            <a:ext cx="3899687" cy="37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950" y="676450"/>
            <a:ext cx="3506501" cy="37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/>
          <p:nvPr/>
        </p:nvSpPr>
        <p:spPr>
          <a:xfrm>
            <a:off x="785400" y="303320"/>
            <a:ext cx="4881750" cy="4536850"/>
          </a:xfrm>
          <a:custGeom>
            <a:rect b="b" l="l" r="r" t="t"/>
            <a:pathLst>
              <a:path extrusionOk="0" h="181474" w="195270">
                <a:moveTo>
                  <a:pt x="0" y="175139"/>
                </a:moveTo>
                <a:cubicBezTo>
                  <a:pt x="33952" y="180803"/>
                  <a:pt x="68710" y="180374"/>
                  <a:pt x="103132" y="180374"/>
                </a:cubicBezTo>
                <a:cubicBezTo>
                  <a:pt x="112032" y="180374"/>
                  <a:pt x="121105" y="178627"/>
                  <a:pt x="129831" y="180374"/>
                </a:cubicBezTo>
                <a:cubicBezTo>
                  <a:pt x="141078" y="182626"/>
                  <a:pt x="156451" y="181697"/>
                  <a:pt x="163335" y="172522"/>
                </a:cubicBezTo>
                <a:cubicBezTo>
                  <a:pt x="172276" y="160605"/>
                  <a:pt x="167523" y="142922"/>
                  <a:pt x="167523" y="128023"/>
                </a:cubicBezTo>
                <a:cubicBezTo>
                  <a:pt x="167523" y="110850"/>
                  <a:pt x="165633" y="93659"/>
                  <a:pt x="162812" y="76719"/>
                </a:cubicBezTo>
                <a:cubicBezTo>
                  <a:pt x="160704" y="64058"/>
                  <a:pt x="161216" y="50954"/>
                  <a:pt x="158100" y="38503"/>
                </a:cubicBezTo>
                <a:cubicBezTo>
                  <a:pt x="154965" y="25976"/>
                  <a:pt x="160334" y="9604"/>
                  <a:pt x="170665" y="1857"/>
                </a:cubicBezTo>
                <a:cubicBezTo>
                  <a:pt x="177852" y="-3532"/>
                  <a:pt x="195270" y="3868"/>
                  <a:pt x="195270" y="1285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type="title"/>
          </p:nvPr>
        </p:nvSpPr>
        <p:spPr>
          <a:xfrm>
            <a:off x="340800" y="161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2. Heuristics</a:t>
            </a:r>
            <a:endParaRPr/>
          </a:p>
        </p:txBody>
      </p:sp>
      <p:pic>
        <p:nvPicPr>
          <p:cNvPr id="383" name="Google Shape;3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2"/>
          <p:cNvSpPr txBox="1"/>
          <p:nvPr/>
        </p:nvSpPr>
        <p:spPr>
          <a:xfrm>
            <a:off x="2199450" y="1690975"/>
            <a:ext cx="480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If soil type takes up &gt; 80% of parcel, just use that soil type’s AWS for parcel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2199450" y="2879275"/>
            <a:ext cx="480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If soil type takes up &lt; 20% of parcel, throw soil type out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/>
          <p:nvPr>
            <p:ph type="title"/>
          </p:nvPr>
        </p:nvSpPr>
        <p:spPr>
          <a:xfrm>
            <a:off x="340800" y="161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Objective 2. Heuristic AWS Calculation</a:t>
            </a:r>
            <a:endParaRPr/>
          </a:p>
        </p:txBody>
      </p:sp>
      <p:pic>
        <p:nvPicPr>
          <p:cNvPr id="391" name="Google Shape;39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00" y="-57425"/>
            <a:ext cx="1668623" cy="10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00" y="1418550"/>
            <a:ext cx="8845598" cy="30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311700" y="204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Irrigation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41475" y="13185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1083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goal of irrigation is to keep soil water levels in the optimal range. This range is between: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908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point of crops becoming ‘stressed’ due to not enough water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908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field’s point of saturation where any additional water will be wasted, field can’t hold any more 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●"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work of the LCCMR Irrigation Management Assistant project is to approximate the levels of irrigation that should be applied to a field throughout a growing season. 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424"/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37592"/>
              <a:buNone/>
            </a:pPr>
            <a:r>
              <a:t/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235849"/>
            <a:ext cx="4231099" cy="349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75" y="829350"/>
            <a:ext cx="3902725" cy="391768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8" name="Google Shape;39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00" y="825575"/>
            <a:ext cx="3902725" cy="392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54"/>
          <p:cNvSpPr txBox="1"/>
          <p:nvPr/>
        </p:nvSpPr>
        <p:spPr>
          <a:xfrm>
            <a:off x="3860700" y="144825"/>
            <a:ext cx="142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Gill Sans"/>
                <a:ea typeface="Gill Sans"/>
                <a:cs typeface="Gill Sans"/>
                <a:sym typeface="Gill Sans"/>
              </a:rPr>
              <a:t>IDW</a:t>
            </a:r>
            <a:endParaRPr b="1" sz="23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75" y="760788"/>
            <a:ext cx="3929150" cy="39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825" y="760800"/>
            <a:ext cx="3944210" cy="39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5"/>
          <p:cNvSpPr txBox="1"/>
          <p:nvPr/>
        </p:nvSpPr>
        <p:spPr>
          <a:xfrm>
            <a:off x="2714250" y="57075"/>
            <a:ext cx="371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Gill Sans"/>
                <a:ea typeface="Gill Sans"/>
                <a:cs typeface="Gill Sans"/>
                <a:sym typeface="Gill Sans"/>
              </a:rPr>
              <a:t>IDW vs. Original Data</a:t>
            </a:r>
            <a:endParaRPr b="1" sz="23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175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Soil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050" y="1165700"/>
            <a:ext cx="3116375" cy="35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 b="35819" l="0" r="0" t="4521"/>
          <a:stretch/>
        </p:blipFill>
        <p:spPr>
          <a:xfrm>
            <a:off x="311700" y="1641973"/>
            <a:ext cx="4852799" cy="28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242725" y="1307423"/>
            <a:ext cx="476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Available Water Capacities in Centimeters per cm of Soil</a:t>
            </a:r>
            <a:endParaRPr b="0" i="0" sz="13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175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Background: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Soil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3689" y="607118"/>
            <a:ext cx="4435618" cy="33286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62322" y="937721"/>
            <a:ext cx="351136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496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➢"/>
            </a:pP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</a:t>
            </a:r>
            <a:r>
              <a:rPr b="1"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horizons</a:t>
            </a: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within a single </a:t>
            </a:r>
            <a:r>
              <a:rPr b="1"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pedon</a:t>
            </a: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(3-D vertical soil unit)</a:t>
            </a:r>
            <a:b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496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➢"/>
            </a:pPr>
            <a:r>
              <a:rPr b="1"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Soil series </a:t>
            </a: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are made up of </a:t>
            </a:r>
            <a:r>
              <a:rPr b="1"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pedons</a:t>
            </a:r>
            <a: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similar characteristics and arrangement in soil profile</a:t>
            </a:r>
            <a:br>
              <a:rPr lang="en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230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➢"/>
            </a:pPr>
            <a:r>
              <a:rPr b="1" lang="en" sz="15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Components</a:t>
            </a:r>
            <a:r>
              <a:rPr lang="en" sz="15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are generally phases of soil series that enable the most precise interpretation.</a:t>
            </a:r>
            <a:endParaRPr sz="15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424"/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37592"/>
              <a:buNone/>
            </a:pPr>
            <a:r>
              <a:t/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29"/>
          <p:cNvSpPr/>
          <p:nvPr/>
        </p:nvSpPr>
        <p:spPr>
          <a:xfrm rot="5400000">
            <a:off x="6527730" y="3232426"/>
            <a:ext cx="407145" cy="1925029"/>
          </a:xfrm>
          <a:custGeom>
            <a:rect b="b" l="l" r="r" t="t"/>
            <a:pathLst>
              <a:path extrusionOk="0" h="71689" w="27839">
                <a:moveTo>
                  <a:pt x="0" y="0"/>
                </a:moveTo>
                <a:cubicBezTo>
                  <a:pt x="4633" y="6096"/>
                  <a:pt x="27473" y="24628"/>
                  <a:pt x="27798" y="36576"/>
                </a:cubicBezTo>
                <a:cubicBezTo>
                  <a:pt x="28123" y="48524"/>
                  <a:pt x="6259" y="65837"/>
                  <a:pt x="1951" y="7168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 txBox="1"/>
          <p:nvPr/>
        </p:nvSpPr>
        <p:spPr>
          <a:xfrm>
            <a:off x="6331780" y="4354121"/>
            <a:ext cx="153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Pedon</a:t>
            </a:r>
            <a:endParaRPr b="0" i="1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8176815" y="3487722"/>
            <a:ext cx="153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Horizons</a:t>
            </a:r>
            <a:endParaRPr b="0" i="1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5" name="Google Shape;135;p29"/>
          <p:cNvCxnSpPr>
            <a:stCxn id="134" idx="1"/>
          </p:cNvCxnSpPr>
          <p:nvPr/>
        </p:nvCxnSpPr>
        <p:spPr>
          <a:xfrm rot="10800000">
            <a:off x="7353915" y="2888172"/>
            <a:ext cx="822900" cy="8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" name="Google Shape;136;p29"/>
          <p:cNvCxnSpPr>
            <a:stCxn id="134" idx="1"/>
          </p:cNvCxnSpPr>
          <p:nvPr/>
        </p:nvCxnSpPr>
        <p:spPr>
          <a:xfrm rot="10800000">
            <a:off x="7414815" y="3229572"/>
            <a:ext cx="7620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p29"/>
          <p:cNvCxnSpPr>
            <a:stCxn id="134" idx="1"/>
          </p:cNvCxnSpPr>
          <p:nvPr/>
        </p:nvCxnSpPr>
        <p:spPr>
          <a:xfrm rot="10800000">
            <a:off x="7365915" y="3558672"/>
            <a:ext cx="810900" cy="1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p29"/>
          <p:cNvCxnSpPr>
            <a:stCxn id="134" idx="1"/>
          </p:cNvCxnSpPr>
          <p:nvPr/>
        </p:nvCxnSpPr>
        <p:spPr>
          <a:xfrm flipH="1">
            <a:off x="7378215" y="3695472"/>
            <a:ext cx="798600" cy="1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" name="Google Shape;139;p29"/>
          <p:cNvSpPr txBox="1"/>
          <p:nvPr/>
        </p:nvSpPr>
        <p:spPr>
          <a:xfrm>
            <a:off x="4465338" y="1779660"/>
            <a:ext cx="1098600" cy="415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Soil Series</a:t>
            </a:r>
            <a:endParaRPr b="0" i="1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0" name="Google Shape;140;p29"/>
          <p:cNvCxnSpPr/>
          <p:nvPr/>
        </p:nvCxnSpPr>
        <p:spPr>
          <a:xfrm flipH="1">
            <a:off x="4908714" y="2149943"/>
            <a:ext cx="855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355350" y="217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SSURGO Dataset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11" y="2527250"/>
            <a:ext cx="3628000" cy="21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211" y="1139000"/>
            <a:ext cx="2527089" cy="94003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554211" y="2175025"/>
            <a:ext cx="476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gSSURGO Database</a:t>
            </a:r>
            <a:endParaRPr b="0" i="0" sz="15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4499425" y="991050"/>
            <a:ext cx="41181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7485"/>
              <a:buNone/>
            </a:pPr>
            <a:r>
              <a:t/>
            </a:r>
            <a:endParaRPr sz="5210">
              <a:solidFill>
                <a:schemeClr val="dk1"/>
              </a:solidFill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-31134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●"/>
            </a:pP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Soil Survey Geographic (</a:t>
            </a:r>
            <a:r>
              <a:rPr b="1"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SSURGO</a:t>
            </a: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Database</a:t>
            </a:r>
            <a:endParaRPr sz="52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8174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Available via USDA-NRCS (Natural Resources Conservation Service)</a:t>
            </a:r>
            <a:endParaRPr sz="50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8174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Highly detailed tabular soil data</a:t>
            </a:r>
            <a:endParaRPr sz="50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8174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developed by the National Cooperative Soil Survey (NCSS)</a:t>
            </a:r>
            <a:endParaRPr sz="50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8174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0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represents soil attributes, derived from National Soil Information System (NASIS)</a:t>
            </a:r>
            <a:endParaRPr sz="5010">
              <a:solidFill>
                <a:schemeClr val="dk1"/>
              </a:solidFill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-31134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●"/>
            </a:pP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“Gridded SSURGO” (</a:t>
            </a:r>
            <a:r>
              <a:rPr b="1"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gSSURGO</a:t>
            </a: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is similar to standard USDA-NRCS SSURGO Database product but in the format of an ESRI® file geodatabase</a:t>
            </a:r>
            <a:endParaRPr sz="52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1349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Char char="○"/>
            </a:pPr>
            <a:r>
              <a:rPr lang="en" sz="521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Contains data in raster format</a:t>
            </a:r>
            <a:endParaRPr sz="521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229827" y="-1363170"/>
            <a:ext cx="4742880" cy="778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25" y="1215375"/>
            <a:ext cx="1726135" cy="1665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32"/>
          <p:cNvSpPr txBox="1"/>
          <p:nvPr/>
        </p:nvSpPr>
        <p:spPr>
          <a:xfrm>
            <a:off x="4605975" y="899325"/>
            <a:ext cx="476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SSURGO Data Structure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1" name="Google Shape;161;p32"/>
          <p:cNvPicPr preferRelativeResize="0"/>
          <p:nvPr/>
        </p:nvPicPr>
        <p:blipFill rotWithShape="1">
          <a:blip r:embed="rId4">
            <a:alphaModFix/>
          </a:blip>
          <a:srcRect b="19124" l="3557" r="11732" t="10695"/>
          <a:stretch/>
        </p:blipFill>
        <p:spPr>
          <a:xfrm>
            <a:off x="4989313" y="1266137"/>
            <a:ext cx="3936276" cy="32101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800" y="712200"/>
            <a:ext cx="3148001" cy="2361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32"/>
          <p:cNvCxnSpPr/>
          <p:nvPr/>
        </p:nvCxnSpPr>
        <p:spPr>
          <a:xfrm rot="10800000">
            <a:off x="2291950" y="2146125"/>
            <a:ext cx="2871300" cy="204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32"/>
          <p:cNvCxnSpPr/>
          <p:nvPr/>
        </p:nvCxnSpPr>
        <p:spPr>
          <a:xfrm flipH="1">
            <a:off x="3053700" y="1542675"/>
            <a:ext cx="3491700" cy="109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32"/>
          <p:cNvCxnSpPr/>
          <p:nvPr/>
        </p:nvCxnSpPr>
        <p:spPr>
          <a:xfrm rot="10800000">
            <a:off x="3897550" y="3012200"/>
            <a:ext cx="1265700" cy="887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p32"/>
          <p:cNvCxnSpPr/>
          <p:nvPr/>
        </p:nvCxnSpPr>
        <p:spPr>
          <a:xfrm rot="10800000">
            <a:off x="3533900" y="2881275"/>
            <a:ext cx="1599900" cy="1156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32"/>
          <p:cNvCxnSpPr/>
          <p:nvPr/>
        </p:nvCxnSpPr>
        <p:spPr>
          <a:xfrm rot="10800000">
            <a:off x="3097300" y="2575600"/>
            <a:ext cx="2051400" cy="1665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418300" y="3521300"/>
            <a:ext cx="3329700" cy="1443600"/>
          </a:xfrm>
          <a:prstGeom prst="rect">
            <a:avLst/>
          </a:prstGeom>
          <a:noFill/>
          <a:ln cap="flat" cmpd="sng" w="19050">
            <a:solidFill>
              <a:srgbClr val="EAD1D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Gill Sans"/>
              <a:buChar char="●"/>
            </a:pPr>
            <a:r>
              <a:rPr lang="en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MapUnit Polygon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</a:t>
            </a:r>
            <a:r>
              <a:rPr lang="en" u="sng">
                <a:solidFill>
                  <a:srgbClr val="FF00FF"/>
                </a:solidFill>
                <a:latin typeface="Gill Sans"/>
                <a:ea typeface="Gill Sans"/>
                <a:cs typeface="Gill Sans"/>
                <a:sym typeface="Gill Sans"/>
              </a:rPr>
              <a:t>Component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= 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1:Many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relationship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37592"/>
              <a:buFont typeface="Gill Sans"/>
              <a:buChar char="●"/>
            </a:pPr>
            <a:r>
              <a:rPr lang="en" u="sng">
                <a:solidFill>
                  <a:srgbClr val="FF00FF"/>
                </a:solidFill>
                <a:latin typeface="Gill Sans"/>
                <a:ea typeface="Gill Sans"/>
                <a:cs typeface="Gill Sans"/>
                <a:sym typeface="Gill Sans"/>
              </a:rPr>
              <a:t>Component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</a:t>
            </a:r>
            <a:r>
              <a:rPr lang="en" u="sng">
                <a:solidFill>
                  <a:srgbClr val="00D700"/>
                </a:solidFill>
                <a:latin typeface="Gill Sans"/>
                <a:ea typeface="Gill Sans"/>
                <a:cs typeface="Gill Sans"/>
                <a:sym typeface="Gill Sans"/>
              </a:rPr>
              <a:t>Horizon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</a:t>
            </a:r>
            <a:b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r>
              <a:rPr b="1"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1:Many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relationship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4">
            <a:alphaModFix/>
          </a:blip>
          <a:srcRect b="65013" l="75267" r="19239" t="30519"/>
          <a:stretch/>
        </p:blipFill>
        <p:spPr>
          <a:xfrm>
            <a:off x="5652175" y="2040249"/>
            <a:ext cx="255252" cy="2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>
            <a:off x="5179100" y="2252750"/>
            <a:ext cx="1305900" cy="479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7526400" y="2398675"/>
            <a:ext cx="1239600" cy="455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F098">
            <a:alpha val="7450"/>
          </a:srgbClr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311700" y="235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Project Overview: </a:t>
            </a:r>
            <a:r>
              <a:rPr lang="en">
                <a:latin typeface="Gill Sans"/>
                <a:ea typeface="Gill Sans"/>
                <a:cs typeface="Gill Sans"/>
                <a:sym typeface="Gill Sans"/>
              </a:rPr>
              <a:t>Irrigation Management Assistant Tool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724604" y="1519489"/>
            <a:ext cx="3673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100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SSURGO input data tables</a:t>
            </a:r>
            <a:endParaRPr b="1" sz="10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188009" y="3921626"/>
            <a:ext cx="38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b="0" i="0" sz="3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79" name="Google Shape;179;p33"/>
          <p:cNvCxnSpPr/>
          <p:nvPr/>
        </p:nvCxnSpPr>
        <p:spPr>
          <a:xfrm>
            <a:off x="2279084" y="3337526"/>
            <a:ext cx="1851600" cy="8643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000" y="1940421"/>
            <a:ext cx="1685491" cy="856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59" y="2264062"/>
            <a:ext cx="2692301" cy="85664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1527" y="2350700"/>
            <a:ext cx="2168669" cy="187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0971" y="1756834"/>
            <a:ext cx="1810825" cy="122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4712183" y="1519477"/>
            <a:ext cx="3673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1000">
                <a:solidFill>
                  <a:srgbClr val="674EA7"/>
                </a:solidFill>
                <a:latin typeface="Gill Sans"/>
                <a:ea typeface="Gill Sans"/>
                <a:cs typeface="Gill Sans"/>
                <a:sym typeface="Gill Sans"/>
              </a:rPr>
              <a:t>Field-level soil water holding capacity</a:t>
            </a:r>
            <a:endParaRPr b="1" sz="1000">
              <a:solidFill>
                <a:srgbClr val="674EA7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85" name="Google Shape;185;p33"/>
          <p:cNvCxnSpPr/>
          <p:nvPr/>
        </p:nvCxnSpPr>
        <p:spPr>
          <a:xfrm flipH="1" rot="10800000">
            <a:off x="4680290" y="3646653"/>
            <a:ext cx="1090800" cy="569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1540172" y="1213600"/>
            <a:ext cx="3673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i="1"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Moving from:</a:t>
            </a:r>
            <a:endParaRPr i="1"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4503808" y="1213600"/>
            <a:ext cx="939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i="1" lang="en" sz="10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to:</a:t>
            </a:r>
            <a:endParaRPr i="1" sz="1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